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470E"/>
    <a:srgbClr val="4C74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AA255-6F70-4FAD-A890-22CE8B4971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FCC958-30E9-4D74-97DC-07886BCEAD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2A00C6-7BAE-4A22-81D2-4A7A59BE968A}"/>
              </a:ext>
            </a:extLst>
          </p:cNvPr>
          <p:cNvSpPr>
            <a:spLocks noGrp="1"/>
          </p:cNvSpPr>
          <p:nvPr>
            <p:ph type="dt" sz="half" idx="10"/>
          </p:nvPr>
        </p:nvSpPr>
        <p:spPr/>
        <p:txBody>
          <a:bodyPr/>
          <a:lstStyle/>
          <a:p>
            <a:fld id="{55420EAD-1362-4557-A346-EBB77089B7F8}" type="datetimeFigureOut">
              <a:rPr lang="en-US" smtClean="0"/>
              <a:t>3/16/2025</a:t>
            </a:fld>
            <a:endParaRPr lang="en-US"/>
          </a:p>
        </p:txBody>
      </p:sp>
      <p:sp>
        <p:nvSpPr>
          <p:cNvPr id="5" name="Footer Placeholder 4">
            <a:extLst>
              <a:ext uri="{FF2B5EF4-FFF2-40B4-BE49-F238E27FC236}">
                <a16:creationId xmlns:a16="http://schemas.microsoft.com/office/drawing/2014/main" id="{D3F89DB8-1DD4-4205-A78A-76DCC467C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C84A11-D213-45C5-8125-198EAAEAA629}"/>
              </a:ext>
            </a:extLst>
          </p:cNvPr>
          <p:cNvSpPr>
            <a:spLocks noGrp="1"/>
          </p:cNvSpPr>
          <p:nvPr>
            <p:ph type="sldNum" sz="quarter" idx="12"/>
          </p:nvPr>
        </p:nvSpPr>
        <p:spPr/>
        <p:txBody>
          <a:bodyPr/>
          <a:lstStyle/>
          <a:p>
            <a:fld id="{FD424E37-5B33-4C0B-B053-B4563DE4C357}" type="slidenum">
              <a:rPr lang="en-US" smtClean="0"/>
              <a:t>‹#›</a:t>
            </a:fld>
            <a:endParaRPr lang="en-US"/>
          </a:p>
        </p:txBody>
      </p:sp>
    </p:spTree>
    <p:extLst>
      <p:ext uri="{BB962C8B-B14F-4D97-AF65-F5344CB8AC3E}">
        <p14:creationId xmlns:p14="http://schemas.microsoft.com/office/powerpoint/2010/main" val="3851660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E9A36-6C79-468A-B46A-00DE78C1F0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118A4F-4032-4D87-9873-354173DA05F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79CBE7-69DA-45B1-BFBA-818B53B0AA9F}"/>
              </a:ext>
            </a:extLst>
          </p:cNvPr>
          <p:cNvSpPr>
            <a:spLocks noGrp="1"/>
          </p:cNvSpPr>
          <p:nvPr>
            <p:ph type="dt" sz="half" idx="10"/>
          </p:nvPr>
        </p:nvSpPr>
        <p:spPr/>
        <p:txBody>
          <a:bodyPr/>
          <a:lstStyle/>
          <a:p>
            <a:fld id="{55420EAD-1362-4557-A346-EBB77089B7F8}" type="datetimeFigureOut">
              <a:rPr lang="en-US" smtClean="0"/>
              <a:t>3/16/2025</a:t>
            </a:fld>
            <a:endParaRPr lang="en-US"/>
          </a:p>
        </p:txBody>
      </p:sp>
      <p:sp>
        <p:nvSpPr>
          <p:cNvPr id="5" name="Footer Placeholder 4">
            <a:extLst>
              <a:ext uri="{FF2B5EF4-FFF2-40B4-BE49-F238E27FC236}">
                <a16:creationId xmlns:a16="http://schemas.microsoft.com/office/drawing/2014/main" id="{A28E60D9-5810-4DC9-AAFA-B625A8FD68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6FE2C-1CE4-4446-A7AA-FE3DC412F290}"/>
              </a:ext>
            </a:extLst>
          </p:cNvPr>
          <p:cNvSpPr>
            <a:spLocks noGrp="1"/>
          </p:cNvSpPr>
          <p:nvPr>
            <p:ph type="sldNum" sz="quarter" idx="12"/>
          </p:nvPr>
        </p:nvSpPr>
        <p:spPr/>
        <p:txBody>
          <a:bodyPr/>
          <a:lstStyle/>
          <a:p>
            <a:fld id="{FD424E37-5B33-4C0B-B053-B4563DE4C357}" type="slidenum">
              <a:rPr lang="en-US" smtClean="0"/>
              <a:t>‹#›</a:t>
            </a:fld>
            <a:endParaRPr lang="en-US"/>
          </a:p>
        </p:txBody>
      </p:sp>
    </p:spTree>
    <p:extLst>
      <p:ext uri="{BB962C8B-B14F-4D97-AF65-F5344CB8AC3E}">
        <p14:creationId xmlns:p14="http://schemas.microsoft.com/office/powerpoint/2010/main" val="2006695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67EE5-CC48-455F-ABDD-2A9B15CB56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F7B892-C9BD-4D71-AA1E-4E735ED8A3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74A4967-517C-491B-8AE4-4B366F215E68}"/>
              </a:ext>
            </a:extLst>
          </p:cNvPr>
          <p:cNvSpPr>
            <a:spLocks noGrp="1"/>
          </p:cNvSpPr>
          <p:nvPr>
            <p:ph type="dt" sz="half" idx="10"/>
          </p:nvPr>
        </p:nvSpPr>
        <p:spPr/>
        <p:txBody>
          <a:bodyPr/>
          <a:lstStyle/>
          <a:p>
            <a:fld id="{55420EAD-1362-4557-A346-EBB77089B7F8}" type="datetimeFigureOut">
              <a:rPr lang="en-US" smtClean="0"/>
              <a:t>3/16/2025</a:t>
            </a:fld>
            <a:endParaRPr lang="en-US"/>
          </a:p>
        </p:txBody>
      </p:sp>
      <p:sp>
        <p:nvSpPr>
          <p:cNvPr id="5" name="Footer Placeholder 4">
            <a:extLst>
              <a:ext uri="{FF2B5EF4-FFF2-40B4-BE49-F238E27FC236}">
                <a16:creationId xmlns:a16="http://schemas.microsoft.com/office/drawing/2014/main" id="{57306208-746E-4918-B59B-3546BD6B3F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99DE5B-203D-401F-9228-203600AA0C39}"/>
              </a:ext>
            </a:extLst>
          </p:cNvPr>
          <p:cNvSpPr>
            <a:spLocks noGrp="1"/>
          </p:cNvSpPr>
          <p:nvPr>
            <p:ph type="sldNum" sz="quarter" idx="12"/>
          </p:nvPr>
        </p:nvSpPr>
        <p:spPr/>
        <p:txBody>
          <a:bodyPr/>
          <a:lstStyle/>
          <a:p>
            <a:fld id="{FD424E37-5B33-4C0B-B053-B4563DE4C357}" type="slidenum">
              <a:rPr lang="en-US" smtClean="0"/>
              <a:t>‹#›</a:t>
            </a:fld>
            <a:endParaRPr lang="en-US"/>
          </a:p>
        </p:txBody>
      </p:sp>
    </p:spTree>
    <p:extLst>
      <p:ext uri="{BB962C8B-B14F-4D97-AF65-F5344CB8AC3E}">
        <p14:creationId xmlns:p14="http://schemas.microsoft.com/office/powerpoint/2010/main" val="1620454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516D2-F607-4FF1-BE8A-CBE73CF698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126F2-0A88-40E9-85F0-1ADE058EDA8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BC5FA1-1C04-4EFF-8166-23A03E8757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E60DD9-DE0B-473C-B3B2-4639B26D08EE}"/>
              </a:ext>
            </a:extLst>
          </p:cNvPr>
          <p:cNvSpPr>
            <a:spLocks noGrp="1"/>
          </p:cNvSpPr>
          <p:nvPr>
            <p:ph type="dt" sz="half" idx="10"/>
          </p:nvPr>
        </p:nvSpPr>
        <p:spPr/>
        <p:txBody>
          <a:bodyPr/>
          <a:lstStyle/>
          <a:p>
            <a:fld id="{55420EAD-1362-4557-A346-EBB77089B7F8}" type="datetimeFigureOut">
              <a:rPr lang="en-US" smtClean="0"/>
              <a:t>3/16/2025</a:t>
            </a:fld>
            <a:endParaRPr lang="en-US"/>
          </a:p>
        </p:txBody>
      </p:sp>
      <p:sp>
        <p:nvSpPr>
          <p:cNvPr id="6" name="Footer Placeholder 5">
            <a:extLst>
              <a:ext uri="{FF2B5EF4-FFF2-40B4-BE49-F238E27FC236}">
                <a16:creationId xmlns:a16="http://schemas.microsoft.com/office/drawing/2014/main" id="{42639782-27F5-4A4A-B1DE-F320160498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2E8531-0C68-4466-A82D-1C7308A576B7}"/>
              </a:ext>
            </a:extLst>
          </p:cNvPr>
          <p:cNvSpPr>
            <a:spLocks noGrp="1"/>
          </p:cNvSpPr>
          <p:nvPr>
            <p:ph type="sldNum" sz="quarter" idx="12"/>
          </p:nvPr>
        </p:nvSpPr>
        <p:spPr/>
        <p:txBody>
          <a:bodyPr/>
          <a:lstStyle/>
          <a:p>
            <a:fld id="{FD424E37-5B33-4C0B-B053-B4563DE4C357}" type="slidenum">
              <a:rPr lang="en-US" smtClean="0"/>
              <a:t>‹#›</a:t>
            </a:fld>
            <a:endParaRPr lang="en-US"/>
          </a:p>
        </p:txBody>
      </p:sp>
    </p:spTree>
    <p:extLst>
      <p:ext uri="{BB962C8B-B14F-4D97-AF65-F5344CB8AC3E}">
        <p14:creationId xmlns:p14="http://schemas.microsoft.com/office/powerpoint/2010/main" val="3831769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72F91-40C8-4D00-A3F6-B390421E90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985D13-2EDC-498B-A4C7-A39CB691CC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2F5A82B-9EF7-4740-A301-D8DBFC636E2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4C4D0F-2929-467C-AAD7-83FE29AC65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C36DE29-E3EE-4BE0-B826-46F1696255C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B3F53D-3052-4388-B8A8-5A925EA11F82}"/>
              </a:ext>
            </a:extLst>
          </p:cNvPr>
          <p:cNvSpPr>
            <a:spLocks noGrp="1"/>
          </p:cNvSpPr>
          <p:nvPr>
            <p:ph type="dt" sz="half" idx="10"/>
          </p:nvPr>
        </p:nvSpPr>
        <p:spPr/>
        <p:txBody>
          <a:bodyPr/>
          <a:lstStyle/>
          <a:p>
            <a:fld id="{55420EAD-1362-4557-A346-EBB77089B7F8}" type="datetimeFigureOut">
              <a:rPr lang="en-US" smtClean="0"/>
              <a:t>3/16/2025</a:t>
            </a:fld>
            <a:endParaRPr lang="en-US"/>
          </a:p>
        </p:txBody>
      </p:sp>
      <p:sp>
        <p:nvSpPr>
          <p:cNvPr id="8" name="Footer Placeholder 7">
            <a:extLst>
              <a:ext uri="{FF2B5EF4-FFF2-40B4-BE49-F238E27FC236}">
                <a16:creationId xmlns:a16="http://schemas.microsoft.com/office/drawing/2014/main" id="{BED231F0-605C-49B0-9682-06D43C2539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0B1FC0-C144-49C2-8EA1-5C1EE4437D03}"/>
              </a:ext>
            </a:extLst>
          </p:cNvPr>
          <p:cNvSpPr>
            <a:spLocks noGrp="1"/>
          </p:cNvSpPr>
          <p:nvPr>
            <p:ph type="sldNum" sz="quarter" idx="12"/>
          </p:nvPr>
        </p:nvSpPr>
        <p:spPr/>
        <p:txBody>
          <a:bodyPr/>
          <a:lstStyle/>
          <a:p>
            <a:fld id="{FD424E37-5B33-4C0B-B053-B4563DE4C357}" type="slidenum">
              <a:rPr lang="en-US" smtClean="0"/>
              <a:t>‹#›</a:t>
            </a:fld>
            <a:endParaRPr lang="en-US"/>
          </a:p>
        </p:txBody>
      </p:sp>
    </p:spTree>
    <p:extLst>
      <p:ext uri="{BB962C8B-B14F-4D97-AF65-F5344CB8AC3E}">
        <p14:creationId xmlns:p14="http://schemas.microsoft.com/office/powerpoint/2010/main" val="971851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9F5A5-D678-4E0C-BD73-7EEBE77ACB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004B70-FE28-4121-B7CC-AA30AB3157E5}"/>
              </a:ext>
            </a:extLst>
          </p:cNvPr>
          <p:cNvSpPr>
            <a:spLocks noGrp="1"/>
          </p:cNvSpPr>
          <p:nvPr>
            <p:ph type="dt" sz="half" idx="10"/>
          </p:nvPr>
        </p:nvSpPr>
        <p:spPr/>
        <p:txBody>
          <a:bodyPr/>
          <a:lstStyle/>
          <a:p>
            <a:fld id="{55420EAD-1362-4557-A346-EBB77089B7F8}" type="datetimeFigureOut">
              <a:rPr lang="en-US" smtClean="0"/>
              <a:t>3/16/2025</a:t>
            </a:fld>
            <a:endParaRPr lang="en-US"/>
          </a:p>
        </p:txBody>
      </p:sp>
      <p:sp>
        <p:nvSpPr>
          <p:cNvPr id="4" name="Footer Placeholder 3">
            <a:extLst>
              <a:ext uri="{FF2B5EF4-FFF2-40B4-BE49-F238E27FC236}">
                <a16:creationId xmlns:a16="http://schemas.microsoft.com/office/drawing/2014/main" id="{559F4336-1B39-436E-AD3E-8595E5AF91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0BD83B-E64E-4ED2-AF87-4AEC15B34583}"/>
              </a:ext>
            </a:extLst>
          </p:cNvPr>
          <p:cNvSpPr>
            <a:spLocks noGrp="1"/>
          </p:cNvSpPr>
          <p:nvPr>
            <p:ph type="sldNum" sz="quarter" idx="12"/>
          </p:nvPr>
        </p:nvSpPr>
        <p:spPr/>
        <p:txBody>
          <a:bodyPr/>
          <a:lstStyle/>
          <a:p>
            <a:fld id="{FD424E37-5B33-4C0B-B053-B4563DE4C357}" type="slidenum">
              <a:rPr lang="en-US" smtClean="0"/>
              <a:t>‹#›</a:t>
            </a:fld>
            <a:endParaRPr lang="en-US"/>
          </a:p>
        </p:txBody>
      </p:sp>
    </p:spTree>
    <p:extLst>
      <p:ext uri="{BB962C8B-B14F-4D97-AF65-F5344CB8AC3E}">
        <p14:creationId xmlns:p14="http://schemas.microsoft.com/office/powerpoint/2010/main" val="156802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15B890-541D-440F-B6CA-20501CBB38E3}"/>
              </a:ext>
            </a:extLst>
          </p:cNvPr>
          <p:cNvSpPr>
            <a:spLocks noGrp="1"/>
          </p:cNvSpPr>
          <p:nvPr>
            <p:ph type="dt" sz="half" idx="10"/>
          </p:nvPr>
        </p:nvSpPr>
        <p:spPr/>
        <p:txBody>
          <a:bodyPr/>
          <a:lstStyle/>
          <a:p>
            <a:fld id="{55420EAD-1362-4557-A346-EBB77089B7F8}" type="datetimeFigureOut">
              <a:rPr lang="en-US" smtClean="0"/>
              <a:t>3/16/2025</a:t>
            </a:fld>
            <a:endParaRPr lang="en-US"/>
          </a:p>
        </p:txBody>
      </p:sp>
      <p:sp>
        <p:nvSpPr>
          <p:cNvPr id="3" name="Footer Placeholder 2">
            <a:extLst>
              <a:ext uri="{FF2B5EF4-FFF2-40B4-BE49-F238E27FC236}">
                <a16:creationId xmlns:a16="http://schemas.microsoft.com/office/drawing/2014/main" id="{69B4BFE9-11A8-4398-B20F-2B1AC47DA4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7708A2-AAE9-4AAB-9BD9-BFBFD5F6CF7D}"/>
              </a:ext>
            </a:extLst>
          </p:cNvPr>
          <p:cNvSpPr>
            <a:spLocks noGrp="1"/>
          </p:cNvSpPr>
          <p:nvPr>
            <p:ph type="sldNum" sz="quarter" idx="12"/>
          </p:nvPr>
        </p:nvSpPr>
        <p:spPr/>
        <p:txBody>
          <a:bodyPr/>
          <a:lstStyle/>
          <a:p>
            <a:fld id="{FD424E37-5B33-4C0B-B053-B4563DE4C357}" type="slidenum">
              <a:rPr lang="en-US" smtClean="0"/>
              <a:t>‹#›</a:t>
            </a:fld>
            <a:endParaRPr lang="en-US"/>
          </a:p>
        </p:txBody>
      </p:sp>
    </p:spTree>
    <p:extLst>
      <p:ext uri="{BB962C8B-B14F-4D97-AF65-F5344CB8AC3E}">
        <p14:creationId xmlns:p14="http://schemas.microsoft.com/office/powerpoint/2010/main" val="996338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95E23-BEF8-435E-91AE-5C55A92B45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DD0059-F742-41FE-B94C-E8131FD2FB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EB625A-508E-45E0-A47E-371CFBB1C2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F09C648-D80E-4E10-AFC6-8B7195901CA9}"/>
              </a:ext>
            </a:extLst>
          </p:cNvPr>
          <p:cNvSpPr>
            <a:spLocks noGrp="1"/>
          </p:cNvSpPr>
          <p:nvPr>
            <p:ph type="dt" sz="half" idx="10"/>
          </p:nvPr>
        </p:nvSpPr>
        <p:spPr/>
        <p:txBody>
          <a:bodyPr/>
          <a:lstStyle/>
          <a:p>
            <a:fld id="{55420EAD-1362-4557-A346-EBB77089B7F8}" type="datetimeFigureOut">
              <a:rPr lang="en-US" smtClean="0"/>
              <a:t>3/16/2025</a:t>
            </a:fld>
            <a:endParaRPr lang="en-US"/>
          </a:p>
        </p:txBody>
      </p:sp>
      <p:sp>
        <p:nvSpPr>
          <p:cNvPr id="6" name="Footer Placeholder 5">
            <a:extLst>
              <a:ext uri="{FF2B5EF4-FFF2-40B4-BE49-F238E27FC236}">
                <a16:creationId xmlns:a16="http://schemas.microsoft.com/office/drawing/2014/main" id="{269C1A9D-860B-4DE8-B4DD-02E4C379CE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8A45F5-F0FE-4187-B0EA-89DCAADCB9F5}"/>
              </a:ext>
            </a:extLst>
          </p:cNvPr>
          <p:cNvSpPr>
            <a:spLocks noGrp="1"/>
          </p:cNvSpPr>
          <p:nvPr>
            <p:ph type="sldNum" sz="quarter" idx="12"/>
          </p:nvPr>
        </p:nvSpPr>
        <p:spPr/>
        <p:txBody>
          <a:bodyPr/>
          <a:lstStyle/>
          <a:p>
            <a:fld id="{FD424E37-5B33-4C0B-B053-B4563DE4C357}" type="slidenum">
              <a:rPr lang="en-US" smtClean="0"/>
              <a:t>‹#›</a:t>
            </a:fld>
            <a:endParaRPr lang="en-US"/>
          </a:p>
        </p:txBody>
      </p:sp>
    </p:spTree>
    <p:extLst>
      <p:ext uri="{BB962C8B-B14F-4D97-AF65-F5344CB8AC3E}">
        <p14:creationId xmlns:p14="http://schemas.microsoft.com/office/powerpoint/2010/main" val="545682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15FA5-D851-49FA-B4B5-8ABA95F30E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3EDDDA-F868-4A7A-A114-30C4D4CB5E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300970-9A82-45E3-8DEB-29DD47F334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266CB79-3C62-428A-AAB9-7FE190DB3A68}"/>
              </a:ext>
            </a:extLst>
          </p:cNvPr>
          <p:cNvSpPr>
            <a:spLocks noGrp="1"/>
          </p:cNvSpPr>
          <p:nvPr>
            <p:ph type="dt" sz="half" idx="10"/>
          </p:nvPr>
        </p:nvSpPr>
        <p:spPr/>
        <p:txBody>
          <a:bodyPr/>
          <a:lstStyle/>
          <a:p>
            <a:fld id="{55420EAD-1362-4557-A346-EBB77089B7F8}" type="datetimeFigureOut">
              <a:rPr lang="en-US" smtClean="0"/>
              <a:t>3/16/2025</a:t>
            </a:fld>
            <a:endParaRPr lang="en-US"/>
          </a:p>
        </p:txBody>
      </p:sp>
      <p:sp>
        <p:nvSpPr>
          <p:cNvPr id="6" name="Footer Placeholder 5">
            <a:extLst>
              <a:ext uri="{FF2B5EF4-FFF2-40B4-BE49-F238E27FC236}">
                <a16:creationId xmlns:a16="http://schemas.microsoft.com/office/drawing/2014/main" id="{C0FFB098-EC80-4D60-8087-A44F1B89C6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5EF76F-E9B1-40A0-AA69-C3A1A37F7B6F}"/>
              </a:ext>
            </a:extLst>
          </p:cNvPr>
          <p:cNvSpPr>
            <a:spLocks noGrp="1"/>
          </p:cNvSpPr>
          <p:nvPr>
            <p:ph type="sldNum" sz="quarter" idx="12"/>
          </p:nvPr>
        </p:nvSpPr>
        <p:spPr/>
        <p:txBody>
          <a:bodyPr/>
          <a:lstStyle/>
          <a:p>
            <a:fld id="{FD424E37-5B33-4C0B-B053-B4563DE4C357}" type="slidenum">
              <a:rPr lang="en-US" smtClean="0"/>
              <a:t>‹#›</a:t>
            </a:fld>
            <a:endParaRPr lang="en-US"/>
          </a:p>
        </p:txBody>
      </p:sp>
    </p:spTree>
    <p:extLst>
      <p:ext uri="{BB962C8B-B14F-4D97-AF65-F5344CB8AC3E}">
        <p14:creationId xmlns:p14="http://schemas.microsoft.com/office/powerpoint/2010/main" val="1635166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F4EC7-453B-42F2-BF7D-CA95B2D62E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C003BB-DA24-4197-B606-3B7ABBA14B0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BC364E-1CD2-4237-A0C2-9028691F7694}"/>
              </a:ext>
            </a:extLst>
          </p:cNvPr>
          <p:cNvSpPr>
            <a:spLocks noGrp="1"/>
          </p:cNvSpPr>
          <p:nvPr>
            <p:ph type="dt" sz="half" idx="10"/>
          </p:nvPr>
        </p:nvSpPr>
        <p:spPr/>
        <p:txBody>
          <a:bodyPr/>
          <a:lstStyle/>
          <a:p>
            <a:fld id="{55420EAD-1362-4557-A346-EBB77089B7F8}" type="datetimeFigureOut">
              <a:rPr lang="en-US" smtClean="0"/>
              <a:t>3/16/2025</a:t>
            </a:fld>
            <a:endParaRPr lang="en-US"/>
          </a:p>
        </p:txBody>
      </p:sp>
      <p:sp>
        <p:nvSpPr>
          <p:cNvPr id="5" name="Footer Placeholder 4">
            <a:extLst>
              <a:ext uri="{FF2B5EF4-FFF2-40B4-BE49-F238E27FC236}">
                <a16:creationId xmlns:a16="http://schemas.microsoft.com/office/drawing/2014/main" id="{EC3FD1F9-E0FD-4F70-BDC6-0BDA6E6DD3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BC6289-D332-414B-9F31-7F59166BD3E2}"/>
              </a:ext>
            </a:extLst>
          </p:cNvPr>
          <p:cNvSpPr>
            <a:spLocks noGrp="1"/>
          </p:cNvSpPr>
          <p:nvPr>
            <p:ph type="sldNum" sz="quarter" idx="12"/>
          </p:nvPr>
        </p:nvSpPr>
        <p:spPr/>
        <p:txBody>
          <a:bodyPr/>
          <a:lstStyle/>
          <a:p>
            <a:fld id="{FD424E37-5B33-4C0B-B053-B4563DE4C357}" type="slidenum">
              <a:rPr lang="en-US" smtClean="0"/>
              <a:t>‹#›</a:t>
            </a:fld>
            <a:endParaRPr lang="en-US"/>
          </a:p>
        </p:txBody>
      </p:sp>
    </p:spTree>
    <p:extLst>
      <p:ext uri="{BB962C8B-B14F-4D97-AF65-F5344CB8AC3E}">
        <p14:creationId xmlns:p14="http://schemas.microsoft.com/office/powerpoint/2010/main" val="1282912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BF2C47-57DC-4FAE-8AED-4428892B6A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A05C4C-3F9B-4AE5-AFB7-B1FB8C8A36F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E8F913-FAC1-4AF8-B5AD-D09F475D0449}"/>
              </a:ext>
            </a:extLst>
          </p:cNvPr>
          <p:cNvSpPr>
            <a:spLocks noGrp="1"/>
          </p:cNvSpPr>
          <p:nvPr>
            <p:ph type="dt" sz="half" idx="10"/>
          </p:nvPr>
        </p:nvSpPr>
        <p:spPr/>
        <p:txBody>
          <a:bodyPr/>
          <a:lstStyle/>
          <a:p>
            <a:fld id="{55420EAD-1362-4557-A346-EBB77089B7F8}" type="datetimeFigureOut">
              <a:rPr lang="en-US" smtClean="0"/>
              <a:t>3/16/2025</a:t>
            </a:fld>
            <a:endParaRPr lang="en-US"/>
          </a:p>
        </p:txBody>
      </p:sp>
      <p:sp>
        <p:nvSpPr>
          <p:cNvPr id="5" name="Footer Placeholder 4">
            <a:extLst>
              <a:ext uri="{FF2B5EF4-FFF2-40B4-BE49-F238E27FC236}">
                <a16:creationId xmlns:a16="http://schemas.microsoft.com/office/drawing/2014/main" id="{4FD1F487-19BE-4877-B09A-C8009510B3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5C1438-8FD3-4379-8940-CF3AAE483935}"/>
              </a:ext>
            </a:extLst>
          </p:cNvPr>
          <p:cNvSpPr>
            <a:spLocks noGrp="1"/>
          </p:cNvSpPr>
          <p:nvPr>
            <p:ph type="sldNum" sz="quarter" idx="12"/>
          </p:nvPr>
        </p:nvSpPr>
        <p:spPr/>
        <p:txBody>
          <a:bodyPr/>
          <a:lstStyle/>
          <a:p>
            <a:fld id="{FD424E37-5B33-4C0B-B053-B4563DE4C357}" type="slidenum">
              <a:rPr lang="en-US" smtClean="0"/>
              <a:t>‹#›</a:t>
            </a:fld>
            <a:endParaRPr lang="en-US"/>
          </a:p>
        </p:txBody>
      </p:sp>
    </p:spTree>
    <p:extLst>
      <p:ext uri="{BB962C8B-B14F-4D97-AF65-F5344CB8AC3E}">
        <p14:creationId xmlns:p14="http://schemas.microsoft.com/office/powerpoint/2010/main" val="1377996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AC233C-DAE5-4D25-91D8-B845CAF8AA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BB852B-87BF-4A6A-AC22-EC4CAEB0E0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B3412B-4385-45B8-AD97-23CEEA830B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420EAD-1362-4557-A346-EBB77089B7F8}" type="datetimeFigureOut">
              <a:rPr lang="en-US" smtClean="0"/>
              <a:t>3/16/2025</a:t>
            </a:fld>
            <a:endParaRPr lang="en-US"/>
          </a:p>
        </p:txBody>
      </p:sp>
      <p:sp>
        <p:nvSpPr>
          <p:cNvPr id="5" name="Footer Placeholder 4">
            <a:extLst>
              <a:ext uri="{FF2B5EF4-FFF2-40B4-BE49-F238E27FC236}">
                <a16:creationId xmlns:a16="http://schemas.microsoft.com/office/drawing/2014/main" id="{DA1D91E7-E9B1-416E-B122-53D09F38D2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CFDCE0-F219-4414-9D4D-89F19C4625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424E37-5B33-4C0B-B053-B4563DE4C357}" type="slidenum">
              <a:rPr lang="en-US" smtClean="0"/>
              <a:t>‹#›</a:t>
            </a:fld>
            <a:endParaRPr lang="en-US"/>
          </a:p>
        </p:txBody>
      </p:sp>
    </p:spTree>
    <p:extLst>
      <p:ext uri="{BB962C8B-B14F-4D97-AF65-F5344CB8AC3E}">
        <p14:creationId xmlns:p14="http://schemas.microsoft.com/office/powerpoint/2010/main" val="1411338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7C090-8568-41A5-A4C7-F3A7C8682DC6}"/>
              </a:ext>
            </a:extLst>
          </p:cNvPr>
          <p:cNvSpPr>
            <a:spLocks noGrp="1"/>
          </p:cNvSpPr>
          <p:nvPr>
            <p:ph type="ctrTitle"/>
          </p:nvPr>
        </p:nvSpPr>
        <p:spPr>
          <a:xfrm>
            <a:off x="1364202" y="284085"/>
            <a:ext cx="9144000" cy="1748901"/>
          </a:xfrm>
        </p:spPr>
        <p:txBody>
          <a:bodyPr>
            <a:normAutofit/>
          </a:bodyPr>
          <a:lstStyle/>
          <a:p>
            <a:r>
              <a:rPr lang="en-US" sz="5400" dirty="0">
                <a:solidFill>
                  <a:srgbClr val="FF0000"/>
                </a:solidFill>
                <a:latin typeface="Aharoni" panose="02010803020104030203" pitchFamily="2" charset="-79"/>
                <a:cs typeface="Aharoni" panose="02010803020104030203" pitchFamily="2" charset="-79"/>
              </a:rPr>
              <a:t>Data Collection Methods and Tools</a:t>
            </a:r>
          </a:p>
        </p:txBody>
      </p:sp>
      <p:sp>
        <p:nvSpPr>
          <p:cNvPr id="4" name="Subtitle 2">
            <a:extLst>
              <a:ext uri="{FF2B5EF4-FFF2-40B4-BE49-F238E27FC236}">
                <a16:creationId xmlns:a16="http://schemas.microsoft.com/office/drawing/2014/main" id="{2E71FDC9-349B-4403-A375-46CBC8BBF1E2}"/>
              </a:ext>
            </a:extLst>
          </p:cNvPr>
          <p:cNvSpPr>
            <a:spLocks noGrp="1"/>
          </p:cNvSpPr>
          <p:nvPr>
            <p:ph type="subTitle" idx="1"/>
          </p:nvPr>
        </p:nvSpPr>
        <p:spPr>
          <a:xfrm>
            <a:off x="1524000" y="3602038"/>
            <a:ext cx="9144000" cy="2387600"/>
          </a:xfrm>
        </p:spPr>
        <p:txBody>
          <a:bodyPr/>
          <a:lstStyle/>
          <a:p>
            <a:r>
              <a:rPr lang="en-US" sz="3200" b="1" dirty="0">
                <a:latin typeface="Times New Roman" panose="02020603050405020304" pitchFamily="18" charset="0"/>
                <a:cs typeface="Times New Roman" panose="02020603050405020304" pitchFamily="18" charset="0"/>
              </a:rPr>
              <a:t>Dr. Ugochukwu Chinonso Okolie</a:t>
            </a:r>
          </a:p>
          <a:p>
            <a:endParaRPr lang="en-US" dirty="0"/>
          </a:p>
          <a:p>
            <a:r>
              <a:rPr lang="en-US" dirty="0">
                <a:latin typeface="Times New Roman" panose="02020603050405020304" pitchFamily="18" charset="0"/>
                <a:cs typeface="Times New Roman" panose="02020603050405020304" pitchFamily="18" charset="0"/>
              </a:rPr>
              <a:t>Department of Vocational &amp; Technical Education, </a:t>
            </a:r>
          </a:p>
          <a:p>
            <a:r>
              <a:rPr lang="en-US" dirty="0">
                <a:latin typeface="Times New Roman" panose="02020603050405020304" pitchFamily="18" charset="0"/>
                <a:cs typeface="Times New Roman" panose="02020603050405020304" pitchFamily="18" charset="0"/>
              </a:rPr>
              <a:t>Alex Ekwueme Federal University, Ndufu-Alike</a:t>
            </a:r>
          </a:p>
        </p:txBody>
      </p:sp>
    </p:spTree>
    <p:extLst>
      <p:ext uri="{BB962C8B-B14F-4D97-AF65-F5344CB8AC3E}">
        <p14:creationId xmlns:p14="http://schemas.microsoft.com/office/powerpoint/2010/main" val="4123451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745629-8C58-4AB2-8E88-BDC508222EC1}"/>
              </a:ext>
            </a:extLst>
          </p:cNvPr>
          <p:cNvSpPr/>
          <p:nvPr/>
        </p:nvSpPr>
        <p:spPr>
          <a:xfrm>
            <a:off x="5660994" y="1997476"/>
            <a:ext cx="435006" cy="4603071"/>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BB4077D-208F-4EE0-B4BC-BB01BADA5F9C}"/>
              </a:ext>
            </a:extLst>
          </p:cNvPr>
          <p:cNvSpPr/>
          <p:nvPr/>
        </p:nvSpPr>
        <p:spPr>
          <a:xfrm>
            <a:off x="4773224" y="257453"/>
            <a:ext cx="2210540" cy="1890943"/>
          </a:xfrm>
          <a:prstGeom prst="ellipse">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a:latin typeface="Times New Roman" panose="02020603050405020304" pitchFamily="18" charset="0"/>
                <a:cs typeface="Times New Roman" panose="02020603050405020304" pitchFamily="18" charset="0"/>
              </a:rPr>
              <a:t>Data Collection</a:t>
            </a:r>
          </a:p>
        </p:txBody>
      </p:sp>
      <p:sp>
        <p:nvSpPr>
          <p:cNvPr id="6" name="Rectangle 5">
            <a:extLst>
              <a:ext uri="{FF2B5EF4-FFF2-40B4-BE49-F238E27FC236}">
                <a16:creationId xmlns:a16="http://schemas.microsoft.com/office/drawing/2014/main" id="{5CEC5D76-EC51-405D-8FF4-31F390CEDD8C}"/>
              </a:ext>
            </a:extLst>
          </p:cNvPr>
          <p:cNvSpPr/>
          <p:nvPr/>
        </p:nvSpPr>
        <p:spPr>
          <a:xfrm>
            <a:off x="5057309" y="6223247"/>
            <a:ext cx="1615736" cy="37730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9CADB3C-39C0-4455-B0D7-B2D13E7F4DA9}"/>
              </a:ext>
            </a:extLst>
          </p:cNvPr>
          <p:cNvSpPr/>
          <p:nvPr/>
        </p:nvSpPr>
        <p:spPr>
          <a:xfrm rot="19852727">
            <a:off x="7426862" y="1122158"/>
            <a:ext cx="3910128" cy="135371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 Interviews</a:t>
            </a:r>
          </a:p>
          <a:p>
            <a:pPr algn="ctr"/>
            <a:r>
              <a:rPr lang="en-US" sz="1600" dirty="0">
                <a:latin typeface="Times New Roman" panose="02020603050405020304" pitchFamily="18" charset="0"/>
                <a:cs typeface="Times New Roman" panose="02020603050405020304" pitchFamily="18" charset="0"/>
              </a:rPr>
              <a:t>Interviews are a qualitative data colle</a:t>
            </a:r>
            <a:r>
              <a:rPr lang="en-US" sz="1200" dirty="0">
                <a:latin typeface="Times New Roman" panose="02020603050405020304" pitchFamily="18" charset="0"/>
                <a:cs typeface="Times New Roman" panose="02020603050405020304" pitchFamily="18" charset="0"/>
              </a:rPr>
              <a:t>ction </a:t>
            </a:r>
            <a:r>
              <a:rPr lang="en-US" sz="1400" dirty="0">
                <a:latin typeface="Times New Roman" panose="02020603050405020304" pitchFamily="18" charset="0"/>
                <a:cs typeface="Times New Roman" panose="02020603050405020304" pitchFamily="18" charset="0"/>
              </a:rPr>
              <a:t>method where the researcher asks open-ended questions to gather detailed insights from participants. Interviews can be structured, semi-structured, or unstructured.</a:t>
            </a:r>
            <a:endParaRPr lang="en-US"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3BA31E20-9CF6-41D3-AC55-50F0344F619B}"/>
              </a:ext>
            </a:extLst>
          </p:cNvPr>
          <p:cNvSpPr/>
          <p:nvPr/>
        </p:nvSpPr>
        <p:spPr>
          <a:xfrm rot="1054944">
            <a:off x="418731" y="1715324"/>
            <a:ext cx="3902511" cy="120699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b="1" dirty="0"/>
              <a:t>Surveys and Questionnaires</a:t>
            </a:r>
          </a:p>
          <a:p>
            <a:r>
              <a:rPr lang="en-US" sz="1400" dirty="0">
                <a:latin typeface="Times New Roman" panose="02020603050405020304" pitchFamily="18" charset="0"/>
                <a:cs typeface="Times New Roman" panose="02020603050405020304" pitchFamily="18" charset="0"/>
              </a:rPr>
              <a:t>They involve a series of questions designed in the form of statements to elicit responses from participants, often in the form of multiple-choice questions, rating scales,</a:t>
            </a:r>
            <a:r>
              <a:rPr lang="en-US" dirty="0"/>
              <a:t> </a:t>
            </a:r>
            <a:r>
              <a:rPr lang="en-US" sz="1400" dirty="0">
                <a:latin typeface="Times New Roman" panose="02020603050405020304" pitchFamily="18" charset="0"/>
                <a:cs typeface="Times New Roman" panose="02020603050405020304" pitchFamily="18" charset="0"/>
              </a:rPr>
              <a:t>or structured questions.</a:t>
            </a:r>
            <a:endParaRPr lang="en-US" b="1"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E600A901-E115-49C0-BE75-5B85C5F91C46}"/>
              </a:ext>
            </a:extLst>
          </p:cNvPr>
          <p:cNvSpPr/>
          <p:nvPr/>
        </p:nvSpPr>
        <p:spPr>
          <a:xfrm rot="20028372">
            <a:off x="7269354" y="3343214"/>
            <a:ext cx="3947125" cy="1259133"/>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 Focus Groups</a:t>
            </a:r>
          </a:p>
          <a:p>
            <a:pPr algn="ctr"/>
            <a:r>
              <a:rPr lang="en-US" sz="1600" dirty="0">
                <a:latin typeface="Times New Roman" panose="02020603050405020304" pitchFamily="18" charset="0"/>
                <a:cs typeface="Times New Roman" panose="02020603050405020304" pitchFamily="18" charset="0"/>
              </a:rPr>
              <a:t>Involves guided discussions with a small group of people on a specific topic. This method is used to explore participants’ attitudes, perceptions, and experiences</a:t>
            </a:r>
          </a:p>
        </p:txBody>
      </p:sp>
      <p:sp>
        <p:nvSpPr>
          <p:cNvPr id="10" name="Rectangle 9">
            <a:extLst>
              <a:ext uri="{FF2B5EF4-FFF2-40B4-BE49-F238E27FC236}">
                <a16:creationId xmlns:a16="http://schemas.microsoft.com/office/drawing/2014/main" id="{E428C875-59CF-4796-AF83-C264952FDC06}"/>
              </a:ext>
            </a:extLst>
          </p:cNvPr>
          <p:cNvSpPr/>
          <p:nvPr/>
        </p:nvSpPr>
        <p:spPr>
          <a:xfrm rot="917152">
            <a:off x="316770" y="3428190"/>
            <a:ext cx="4294440" cy="144004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 Observations</a:t>
            </a:r>
          </a:p>
          <a:p>
            <a:pPr algn="ctr"/>
            <a:r>
              <a:rPr lang="en-US" sz="1600" dirty="0">
                <a:latin typeface="Times New Roman" panose="02020603050405020304" pitchFamily="18" charset="0"/>
                <a:cs typeface="Times New Roman" panose="02020603050405020304" pitchFamily="18" charset="0"/>
              </a:rPr>
              <a:t>Involves systematically watching and recording behaviors and events in their natural setting. Tools include Field notes, video cameras, observation checklist, etc.</a:t>
            </a:r>
          </a:p>
        </p:txBody>
      </p:sp>
      <p:sp>
        <p:nvSpPr>
          <p:cNvPr id="11" name="Rectangle 10">
            <a:extLst>
              <a:ext uri="{FF2B5EF4-FFF2-40B4-BE49-F238E27FC236}">
                <a16:creationId xmlns:a16="http://schemas.microsoft.com/office/drawing/2014/main" id="{BF62627D-115F-4F43-973A-6BF5756BB89F}"/>
              </a:ext>
            </a:extLst>
          </p:cNvPr>
          <p:cNvSpPr/>
          <p:nvPr/>
        </p:nvSpPr>
        <p:spPr>
          <a:xfrm>
            <a:off x="390616" y="5859262"/>
            <a:ext cx="4518735" cy="914401"/>
          </a:xfrm>
          <a:prstGeom prst="rect">
            <a:avLst/>
          </a:prstGeom>
          <a:scene3d>
            <a:camera prst="orthographicFront"/>
            <a:lightRig rig="threePt" dir="t"/>
          </a:scene3d>
          <a:sp3d>
            <a:bevelT prst="angle"/>
          </a:sp3d>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Refers to the systematic process of gathering and measuring information on targeted variables.</a:t>
            </a:r>
          </a:p>
        </p:txBody>
      </p:sp>
      <p:sp>
        <p:nvSpPr>
          <p:cNvPr id="12" name="Rectangle 11">
            <a:extLst>
              <a:ext uri="{FF2B5EF4-FFF2-40B4-BE49-F238E27FC236}">
                <a16:creationId xmlns:a16="http://schemas.microsoft.com/office/drawing/2014/main" id="{665A8217-C895-4F10-BCDB-AAEEDB04A5AF}"/>
              </a:ext>
            </a:extLst>
          </p:cNvPr>
          <p:cNvSpPr/>
          <p:nvPr/>
        </p:nvSpPr>
        <p:spPr>
          <a:xfrm>
            <a:off x="885508" y="788065"/>
            <a:ext cx="1124929" cy="366022"/>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1400" dirty="0">
                <a:latin typeface="Times New Roman" panose="02020603050405020304" pitchFamily="18" charset="0"/>
                <a:cs typeface="Times New Roman" panose="02020603050405020304" pitchFamily="18" charset="0"/>
              </a:rPr>
              <a:t>Google Forms</a:t>
            </a:r>
          </a:p>
        </p:txBody>
      </p:sp>
      <p:sp>
        <p:nvSpPr>
          <p:cNvPr id="16" name="Rectangle 15">
            <a:extLst>
              <a:ext uri="{FF2B5EF4-FFF2-40B4-BE49-F238E27FC236}">
                <a16:creationId xmlns:a16="http://schemas.microsoft.com/office/drawing/2014/main" id="{2E3BE21D-D0C8-4C87-BE80-CF67BFED43AE}"/>
              </a:ext>
            </a:extLst>
          </p:cNvPr>
          <p:cNvSpPr/>
          <p:nvPr/>
        </p:nvSpPr>
        <p:spPr>
          <a:xfrm>
            <a:off x="2041654" y="1019913"/>
            <a:ext cx="1331861" cy="366022"/>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1400" dirty="0"/>
              <a:t>SurveyMonkey</a:t>
            </a:r>
            <a:endParaRPr lang="en-US" sz="1400" dirty="0">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E8478F7B-22F7-4D8C-849C-A180071CE419}"/>
              </a:ext>
            </a:extLst>
          </p:cNvPr>
          <p:cNvSpPr/>
          <p:nvPr/>
        </p:nvSpPr>
        <p:spPr>
          <a:xfrm>
            <a:off x="3080529" y="1432402"/>
            <a:ext cx="1331861" cy="366022"/>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1400" dirty="0"/>
              <a:t>Qualtrics</a:t>
            </a:r>
            <a:endParaRPr lang="en-US" sz="1400" dirty="0">
              <a:latin typeface="Times New Roman" panose="02020603050405020304" pitchFamily="18" charset="0"/>
              <a:cs typeface="Times New Roman" panose="02020603050405020304" pitchFamily="18" charset="0"/>
            </a:endParaRPr>
          </a:p>
        </p:txBody>
      </p:sp>
      <p:cxnSp>
        <p:nvCxnSpPr>
          <p:cNvPr id="19" name="Straight Arrow Connector 18">
            <a:extLst>
              <a:ext uri="{FF2B5EF4-FFF2-40B4-BE49-F238E27FC236}">
                <a16:creationId xmlns:a16="http://schemas.microsoft.com/office/drawing/2014/main" id="{E27B7D93-F051-48C5-B397-E7247FEDC0F8}"/>
              </a:ext>
            </a:extLst>
          </p:cNvPr>
          <p:cNvCxnSpPr>
            <a:endCxn id="12" idx="2"/>
          </p:cNvCxnSpPr>
          <p:nvPr/>
        </p:nvCxnSpPr>
        <p:spPr>
          <a:xfrm flipV="1">
            <a:off x="1447060" y="1154087"/>
            <a:ext cx="913" cy="231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0A0C834-27DE-49C5-84E7-E89762C4211E}"/>
              </a:ext>
            </a:extLst>
          </p:cNvPr>
          <p:cNvCxnSpPr>
            <a:cxnSpLocks/>
            <a:stCxn id="8" idx="0"/>
          </p:cNvCxnSpPr>
          <p:nvPr/>
        </p:nvCxnSpPr>
        <p:spPr>
          <a:xfrm flipV="1">
            <a:off x="2552290" y="1377496"/>
            <a:ext cx="0" cy="3660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5F5001D-6069-49F8-AC1D-1AE573A534E7}"/>
              </a:ext>
            </a:extLst>
          </p:cNvPr>
          <p:cNvCxnSpPr>
            <a:cxnSpLocks/>
            <a:endCxn id="17" idx="2"/>
          </p:cNvCxnSpPr>
          <p:nvPr/>
        </p:nvCxnSpPr>
        <p:spPr>
          <a:xfrm flipV="1">
            <a:off x="3746460" y="1798424"/>
            <a:ext cx="0" cy="3660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CA58FE7-6DCA-429A-B315-DF852E525748}"/>
              </a:ext>
            </a:extLst>
          </p:cNvPr>
          <p:cNvCxnSpPr>
            <a:cxnSpLocks/>
            <a:stCxn id="4" idx="1"/>
            <a:endCxn id="8" idx="3"/>
          </p:cNvCxnSpPr>
          <p:nvPr/>
        </p:nvCxnSpPr>
        <p:spPr>
          <a:xfrm flipH="1" flipV="1">
            <a:off x="4230086" y="2908254"/>
            <a:ext cx="1430908" cy="1390758"/>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5EA1E1D-0CDB-42FF-85BB-DA0DA094C686}"/>
              </a:ext>
            </a:extLst>
          </p:cNvPr>
          <p:cNvCxnSpPr>
            <a:cxnSpLocks/>
            <a:stCxn id="4" idx="3"/>
            <a:endCxn id="7" idx="1"/>
          </p:cNvCxnSpPr>
          <p:nvPr/>
        </p:nvCxnSpPr>
        <p:spPr>
          <a:xfrm flipV="1">
            <a:off x="6096000" y="2750465"/>
            <a:ext cx="1577998" cy="1548547"/>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711240F9-0B2E-481F-B0F6-985E6FA622D7}"/>
              </a:ext>
            </a:extLst>
          </p:cNvPr>
          <p:cNvSpPr/>
          <p:nvPr/>
        </p:nvSpPr>
        <p:spPr>
          <a:xfrm rot="19823324">
            <a:off x="7304947" y="1055009"/>
            <a:ext cx="892604" cy="456692"/>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1400" dirty="0">
                <a:latin typeface="Times New Roman" panose="02020603050405020304" pitchFamily="18" charset="0"/>
                <a:cs typeface="Times New Roman" panose="02020603050405020304" pitchFamily="18" charset="0"/>
              </a:rPr>
              <a:t>Online (Zoom)</a:t>
            </a:r>
          </a:p>
        </p:txBody>
      </p:sp>
      <p:sp>
        <p:nvSpPr>
          <p:cNvPr id="52" name="Rectangle 51">
            <a:extLst>
              <a:ext uri="{FF2B5EF4-FFF2-40B4-BE49-F238E27FC236}">
                <a16:creationId xmlns:a16="http://schemas.microsoft.com/office/drawing/2014/main" id="{BCDF9ED2-AA0C-4A9C-826E-AFD88D6C364D}"/>
              </a:ext>
            </a:extLst>
          </p:cNvPr>
          <p:cNvSpPr/>
          <p:nvPr/>
        </p:nvSpPr>
        <p:spPr>
          <a:xfrm rot="19823324">
            <a:off x="8072371" y="418403"/>
            <a:ext cx="1155578" cy="366022"/>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1400" dirty="0">
                <a:latin typeface="Times New Roman" panose="02020603050405020304" pitchFamily="18" charset="0"/>
                <a:cs typeface="Times New Roman" panose="02020603050405020304" pitchFamily="18" charset="0"/>
              </a:rPr>
              <a:t>Face-to-face</a:t>
            </a:r>
          </a:p>
        </p:txBody>
      </p:sp>
      <p:sp>
        <p:nvSpPr>
          <p:cNvPr id="53" name="Rectangle 52">
            <a:extLst>
              <a:ext uri="{FF2B5EF4-FFF2-40B4-BE49-F238E27FC236}">
                <a16:creationId xmlns:a16="http://schemas.microsoft.com/office/drawing/2014/main" id="{34859422-01EA-4813-87CD-D08F89007873}"/>
              </a:ext>
            </a:extLst>
          </p:cNvPr>
          <p:cNvSpPr/>
          <p:nvPr/>
        </p:nvSpPr>
        <p:spPr>
          <a:xfrm rot="19823324">
            <a:off x="9197765" y="192717"/>
            <a:ext cx="995121" cy="437097"/>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1400" dirty="0">
                <a:latin typeface="Times New Roman" panose="02020603050405020304" pitchFamily="18" charset="0"/>
                <a:cs typeface="Times New Roman" panose="02020603050405020304" pitchFamily="18" charset="0"/>
              </a:rPr>
              <a:t>Recording Devices</a:t>
            </a:r>
          </a:p>
        </p:txBody>
      </p:sp>
      <p:cxnSp>
        <p:nvCxnSpPr>
          <p:cNvPr id="54" name="Straight Arrow Connector 53">
            <a:extLst>
              <a:ext uri="{FF2B5EF4-FFF2-40B4-BE49-F238E27FC236}">
                <a16:creationId xmlns:a16="http://schemas.microsoft.com/office/drawing/2014/main" id="{3C3A5716-D77C-4F29-95AF-725C346CA41F}"/>
              </a:ext>
            </a:extLst>
          </p:cNvPr>
          <p:cNvCxnSpPr/>
          <p:nvPr/>
        </p:nvCxnSpPr>
        <p:spPr>
          <a:xfrm flipV="1">
            <a:off x="2563574" y="1199383"/>
            <a:ext cx="913" cy="231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B225080E-5D27-4E6A-A15A-9365D03EFAE0}"/>
              </a:ext>
            </a:extLst>
          </p:cNvPr>
          <p:cNvCxnSpPr>
            <a:cxnSpLocks/>
            <a:endCxn id="51" idx="2"/>
          </p:cNvCxnSpPr>
          <p:nvPr/>
        </p:nvCxnSpPr>
        <p:spPr>
          <a:xfrm flipH="1" flipV="1">
            <a:off x="7864078" y="1481879"/>
            <a:ext cx="214602" cy="2616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8BF30B52-F2A5-4B12-88F6-1FAB31E6E9A9}"/>
              </a:ext>
            </a:extLst>
          </p:cNvPr>
          <p:cNvCxnSpPr>
            <a:cxnSpLocks/>
          </p:cNvCxnSpPr>
          <p:nvPr/>
        </p:nvCxnSpPr>
        <p:spPr>
          <a:xfrm flipH="1" flipV="1">
            <a:off x="9793182" y="570007"/>
            <a:ext cx="109662" cy="150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37043A09-0294-435A-B11B-588D25C19B1B}"/>
              </a:ext>
            </a:extLst>
          </p:cNvPr>
          <p:cNvCxnSpPr>
            <a:cxnSpLocks/>
            <a:stCxn id="7" idx="0"/>
          </p:cNvCxnSpPr>
          <p:nvPr/>
        </p:nvCxnSpPr>
        <p:spPr>
          <a:xfrm flipH="1" flipV="1">
            <a:off x="8800297" y="745840"/>
            <a:ext cx="252230" cy="4618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FEC1B693-4A02-4271-9913-AEF1642D3414}"/>
              </a:ext>
            </a:extLst>
          </p:cNvPr>
          <p:cNvCxnSpPr>
            <a:cxnSpLocks/>
            <a:endCxn id="10" idx="3"/>
          </p:cNvCxnSpPr>
          <p:nvPr/>
        </p:nvCxnSpPr>
        <p:spPr>
          <a:xfrm flipH="1" flipV="1">
            <a:off x="4535247" y="4714294"/>
            <a:ext cx="1125431" cy="1508953"/>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0DC4690-A669-42AC-BB76-D47FAF7BD74D}"/>
              </a:ext>
            </a:extLst>
          </p:cNvPr>
          <p:cNvCxnSpPr>
            <a:cxnSpLocks/>
            <a:stCxn id="9" idx="1"/>
          </p:cNvCxnSpPr>
          <p:nvPr/>
        </p:nvCxnSpPr>
        <p:spPr>
          <a:xfrm flipH="1">
            <a:off x="6096000" y="4843929"/>
            <a:ext cx="1376027" cy="1358114"/>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7351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B98ABF-E489-44CE-BBE1-430808F61603}"/>
              </a:ext>
            </a:extLst>
          </p:cNvPr>
          <p:cNvSpPr>
            <a:spLocks noGrp="1"/>
          </p:cNvSpPr>
          <p:nvPr>
            <p:ph idx="1"/>
          </p:nvPr>
        </p:nvSpPr>
        <p:spPr>
          <a:xfrm>
            <a:off x="204186" y="887768"/>
            <a:ext cx="6427433" cy="5726096"/>
          </a:xfrm>
        </p:spPr>
        <p:txBody>
          <a:bodyPr>
            <a:normAutofit/>
          </a:bodyPr>
          <a:lstStyle/>
          <a:p>
            <a:r>
              <a:rPr lang="en-US" b="1" dirty="0">
                <a:solidFill>
                  <a:srgbClr val="FF0000"/>
                </a:solidFill>
                <a:latin typeface="Times New Roman" panose="02020603050405020304" pitchFamily="18" charset="0"/>
                <a:cs typeface="Times New Roman" panose="02020603050405020304" pitchFamily="18" charset="0"/>
              </a:rPr>
              <a:t>Basis for Evidence-Based Conclusions: </a:t>
            </a:r>
            <a:r>
              <a:rPr lang="en-US" dirty="0">
                <a:latin typeface="Times New Roman" panose="02020603050405020304" pitchFamily="18" charset="0"/>
                <a:cs typeface="Times New Roman" panose="02020603050405020304" pitchFamily="18" charset="0"/>
              </a:rPr>
              <a:t>Data collection provides the raw material needed for analysis and interpretation. Without data, any conclusions or findings would be purely speculative and lack empirical support.</a:t>
            </a:r>
          </a:p>
          <a:p>
            <a:endParaRPr lang="en-US" dirty="0">
              <a:latin typeface="Times New Roman" panose="02020603050405020304" pitchFamily="18" charset="0"/>
              <a:cs typeface="Times New Roman" panose="02020603050405020304" pitchFamily="18" charset="0"/>
            </a:endParaRPr>
          </a:p>
          <a:p>
            <a:pPr marL="0" indent="0">
              <a:buNone/>
            </a:pPr>
            <a:r>
              <a:rPr lang="en-US" b="1" dirty="0">
                <a:latin typeface="Times New Roman" panose="02020603050405020304" pitchFamily="18" charset="0"/>
                <a:cs typeface="Times New Roman" panose="02020603050405020304" pitchFamily="18" charset="0"/>
              </a:rPr>
              <a:t>Example:</a:t>
            </a:r>
            <a:r>
              <a:rPr lang="en-US" dirty="0">
                <a:latin typeface="Times New Roman" panose="02020603050405020304" pitchFamily="18" charset="0"/>
                <a:cs typeface="Times New Roman" panose="02020603050405020304" pitchFamily="18" charset="0"/>
              </a:rPr>
              <a:t> Consider a researcher studying the impact of a new teaching method on student performance. By collecting test scores and feedback from students, the researcher can provide concrete evidence to support or refute the effectiveness of the teaching method.</a:t>
            </a:r>
          </a:p>
        </p:txBody>
      </p:sp>
      <p:sp>
        <p:nvSpPr>
          <p:cNvPr id="4" name="Title 1">
            <a:extLst>
              <a:ext uri="{FF2B5EF4-FFF2-40B4-BE49-F238E27FC236}">
                <a16:creationId xmlns:a16="http://schemas.microsoft.com/office/drawing/2014/main" id="{B8442119-0C41-442A-9AAE-0652D9D37CCB}"/>
              </a:ext>
            </a:extLst>
          </p:cNvPr>
          <p:cNvSpPr>
            <a:spLocks noGrp="1"/>
          </p:cNvSpPr>
          <p:nvPr>
            <p:ph type="title"/>
          </p:nvPr>
        </p:nvSpPr>
        <p:spPr>
          <a:xfrm>
            <a:off x="838200" y="178695"/>
            <a:ext cx="10720526" cy="575908"/>
          </a:xfrm>
        </p:spPr>
        <p:txBody>
          <a:bodyPr>
            <a:normAutofit fontScale="90000"/>
          </a:bodyPr>
          <a:lstStyle/>
          <a:p>
            <a:br>
              <a:rPr lang="en-US" b="1" dirty="0">
                <a:solidFill>
                  <a:srgbClr val="FF0000"/>
                </a:solidFill>
                <a:latin typeface="Aharoni" panose="02010803020104030203" pitchFamily="2" charset="-79"/>
                <a:cs typeface="Aharoni" panose="02010803020104030203" pitchFamily="2" charset="-79"/>
              </a:rPr>
            </a:br>
            <a:r>
              <a:rPr lang="en-US" b="1" dirty="0">
                <a:solidFill>
                  <a:srgbClr val="FF0000"/>
                </a:solidFill>
                <a:latin typeface="Aharoni" panose="02010803020104030203" pitchFamily="2" charset="-79"/>
                <a:cs typeface="Aharoni" panose="02010803020104030203" pitchFamily="2" charset="-79"/>
              </a:rPr>
              <a:t>Why Data Collection in Academic Research?</a:t>
            </a:r>
            <a:br>
              <a:rPr lang="en-US" dirty="0">
                <a:solidFill>
                  <a:srgbClr val="FF0000"/>
                </a:solidFill>
                <a:latin typeface="Aharoni" panose="02010803020104030203" pitchFamily="2" charset="-79"/>
                <a:cs typeface="Aharoni" panose="02010803020104030203" pitchFamily="2" charset="-79"/>
              </a:rPr>
            </a:br>
            <a:endParaRPr lang="en-US" dirty="0">
              <a:solidFill>
                <a:srgbClr val="FF0000"/>
              </a:solidFill>
              <a:latin typeface="Aharoni" panose="02010803020104030203" pitchFamily="2" charset="-79"/>
              <a:cs typeface="Aharoni" panose="02010803020104030203" pitchFamily="2" charset="-79"/>
            </a:endParaRPr>
          </a:p>
        </p:txBody>
      </p:sp>
      <p:pic>
        <p:nvPicPr>
          <p:cNvPr id="7" name="Picture 6">
            <a:extLst>
              <a:ext uri="{FF2B5EF4-FFF2-40B4-BE49-F238E27FC236}">
                <a16:creationId xmlns:a16="http://schemas.microsoft.com/office/drawing/2014/main" id="{ACD8228D-B209-48D5-8E8D-2BC8F1E71C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294" y="1819922"/>
            <a:ext cx="5308847" cy="3895290"/>
          </a:xfrm>
          <a:prstGeom prst="rect">
            <a:avLst/>
          </a:prstGeom>
          <a:ln>
            <a:noFill/>
          </a:ln>
          <a:effectLst>
            <a:softEdge rad="112500"/>
          </a:effectLst>
        </p:spPr>
      </p:pic>
    </p:spTree>
    <p:extLst>
      <p:ext uri="{BB962C8B-B14F-4D97-AF65-F5344CB8AC3E}">
        <p14:creationId xmlns:p14="http://schemas.microsoft.com/office/powerpoint/2010/main" val="1730722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4E97A7-790A-49FE-B29F-3E7670CFAD75}"/>
              </a:ext>
            </a:extLst>
          </p:cNvPr>
          <p:cNvSpPr>
            <a:spLocks noGrp="1"/>
          </p:cNvSpPr>
          <p:nvPr>
            <p:ph idx="1"/>
          </p:nvPr>
        </p:nvSpPr>
        <p:spPr>
          <a:xfrm>
            <a:off x="6096000" y="239698"/>
            <a:ext cx="5840766" cy="6491796"/>
          </a:xfrm>
        </p:spPr>
        <p:txBody>
          <a:bodyPr>
            <a:normAutofit/>
          </a:bodyPr>
          <a:lstStyle/>
          <a:p>
            <a:pPr algn="just"/>
            <a:r>
              <a:rPr lang="en-US" sz="3200" b="1" dirty="0">
                <a:solidFill>
                  <a:srgbClr val="FF0000"/>
                </a:solidFill>
                <a:latin typeface="Times New Roman" panose="02020603050405020304" pitchFamily="18" charset="0"/>
                <a:cs typeface="Times New Roman" panose="02020603050405020304" pitchFamily="18" charset="0"/>
              </a:rPr>
              <a:t>Testing Hypotheses: </a:t>
            </a:r>
            <a:r>
              <a:rPr lang="en-US" sz="3200" dirty="0">
                <a:latin typeface="Times New Roman" panose="02020603050405020304" pitchFamily="18" charset="0"/>
                <a:cs typeface="Times New Roman" panose="02020603050405020304" pitchFamily="18" charset="0"/>
              </a:rPr>
              <a:t>It allows researchers to determine whether their predictions about relationships or effects hold in the real world.</a:t>
            </a:r>
          </a:p>
          <a:p>
            <a:pPr algn="just"/>
            <a:endParaRPr lang="en-US" sz="3200" dirty="0">
              <a:latin typeface="Times New Roman" panose="02020603050405020304" pitchFamily="18" charset="0"/>
              <a:cs typeface="Times New Roman" panose="02020603050405020304" pitchFamily="18" charset="0"/>
            </a:endParaRPr>
          </a:p>
          <a:p>
            <a:pPr marL="0" indent="0" algn="just">
              <a:buNone/>
            </a:pPr>
            <a:r>
              <a:rPr lang="en-US" sz="3200" b="1" dirty="0">
                <a:latin typeface="Times New Roman" panose="02020603050405020304" pitchFamily="18" charset="0"/>
                <a:cs typeface="Times New Roman" panose="02020603050405020304" pitchFamily="18" charset="0"/>
              </a:rPr>
              <a:t>Example:</a:t>
            </a:r>
            <a:r>
              <a:rPr lang="en-US" sz="3200" dirty="0">
                <a:latin typeface="Times New Roman" panose="02020603050405020304" pitchFamily="18" charset="0"/>
                <a:cs typeface="Times New Roman" panose="02020603050405020304" pitchFamily="18" charset="0"/>
              </a:rPr>
              <a:t> Imagine a hypothesis stating that increased study time leads to better exam scores. Collecting data on students' study habits and their exam results enables the researcher to statistically test this hypothesis and draw valid conclusions.</a:t>
            </a:r>
          </a:p>
          <a:p>
            <a:pPr algn="just"/>
            <a:endParaRPr lang="en-US" sz="16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5327CD6-14AB-461D-B38E-38F0EAAB25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920" y="1136342"/>
            <a:ext cx="5945080" cy="4162518"/>
          </a:xfrm>
          <a:prstGeom prst="rect">
            <a:avLst/>
          </a:prstGeom>
          <a:ln>
            <a:noFill/>
          </a:ln>
          <a:effectLst>
            <a:softEdge rad="112500"/>
          </a:effectLst>
        </p:spPr>
      </p:pic>
    </p:spTree>
    <p:extLst>
      <p:ext uri="{BB962C8B-B14F-4D97-AF65-F5344CB8AC3E}">
        <p14:creationId xmlns:p14="http://schemas.microsoft.com/office/powerpoint/2010/main" val="4273573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0446DF-8F44-4948-B960-1003C63A82E8}"/>
              </a:ext>
            </a:extLst>
          </p:cNvPr>
          <p:cNvSpPr>
            <a:spLocks noGrp="1"/>
          </p:cNvSpPr>
          <p:nvPr>
            <p:ph idx="1"/>
          </p:nvPr>
        </p:nvSpPr>
        <p:spPr>
          <a:xfrm>
            <a:off x="420951" y="319596"/>
            <a:ext cx="5353232" cy="6218808"/>
          </a:xfrm>
        </p:spPr>
        <p:txBody>
          <a:bodyPr/>
          <a:lstStyle/>
          <a:p>
            <a:r>
              <a:rPr lang="en-US" b="1" dirty="0">
                <a:solidFill>
                  <a:srgbClr val="FF0000"/>
                </a:solidFill>
                <a:latin typeface="Times New Roman" panose="02020603050405020304" pitchFamily="18" charset="0"/>
                <a:cs typeface="Times New Roman" panose="02020603050405020304" pitchFamily="18" charset="0"/>
              </a:rPr>
              <a:t>Enhancing Credibility and Reliability: </a:t>
            </a:r>
            <a:r>
              <a:rPr lang="en-US" dirty="0">
                <a:latin typeface="Times New Roman" panose="02020603050405020304" pitchFamily="18" charset="0"/>
                <a:cs typeface="Times New Roman" panose="02020603050405020304" pitchFamily="18" charset="0"/>
              </a:rPr>
              <a:t>It ensures that the research is based on objective, verifiable evidence rather than personal opinions or anecdotal evidence.</a:t>
            </a:r>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pPr marL="0" indent="0">
              <a:buNone/>
            </a:pPr>
            <a:r>
              <a:rPr lang="en-US" b="1" dirty="0">
                <a:latin typeface="Times New Roman" panose="02020603050405020304" pitchFamily="18" charset="0"/>
                <a:cs typeface="Times New Roman" panose="02020603050405020304" pitchFamily="18" charset="0"/>
              </a:rPr>
              <a:t>Example:</a:t>
            </a:r>
            <a:r>
              <a:rPr lang="en-US" dirty="0">
                <a:latin typeface="Times New Roman" panose="02020603050405020304" pitchFamily="18" charset="0"/>
                <a:cs typeface="Times New Roman" panose="02020603050405020304" pitchFamily="18" charset="0"/>
              </a:rPr>
              <a:t> In medical research, collecting patient data such as symptoms, treatments, and outcomes ensures that findings are reliable and can be trusted by the medical community, leading to better patient care.</a:t>
            </a:r>
          </a:p>
          <a:p>
            <a:endParaRPr lang="en-US" dirty="0"/>
          </a:p>
        </p:txBody>
      </p:sp>
      <p:pic>
        <p:nvPicPr>
          <p:cNvPr id="5" name="Picture 4">
            <a:extLst>
              <a:ext uri="{FF2B5EF4-FFF2-40B4-BE49-F238E27FC236}">
                <a16:creationId xmlns:a16="http://schemas.microsoft.com/office/drawing/2014/main" id="{06DC7E68-5D00-4C5F-9608-B73E0A1854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4183" y="266330"/>
            <a:ext cx="5996866" cy="6272074"/>
          </a:xfrm>
          <a:prstGeom prst="rect">
            <a:avLst/>
          </a:prstGeom>
          <a:ln>
            <a:noFill/>
          </a:ln>
          <a:effectLst>
            <a:softEdge rad="112500"/>
          </a:effectLst>
        </p:spPr>
      </p:pic>
    </p:spTree>
    <p:extLst>
      <p:ext uri="{BB962C8B-B14F-4D97-AF65-F5344CB8AC3E}">
        <p14:creationId xmlns:p14="http://schemas.microsoft.com/office/powerpoint/2010/main" val="3606843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30FB4B-3EA0-42E0-B583-13CBD5748CFD}"/>
              </a:ext>
            </a:extLst>
          </p:cNvPr>
          <p:cNvSpPr>
            <a:spLocks noGrp="1"/>
          </p:cNvSpPr>
          <p:nvPr>
            <p:ph idx="1"/>
          </p:nvPr>
        </p:nvSpPr>
        <p:spPr>
          <a:xfrm>
            <a:off x="6347533" y="701337"/>
            <a:ext cx="5503415" cy="5848490"/>
          </a:xfrm>
        </p:spPr>
        <p:txBody>
          <a:bodyPr>
            <a:normAutofit lnSpcReduction="10000"/>
          </a:bodyPr>
          <a:lstStyle/>
          <a:p>
            <a:r>
              <a:rPr lang="en-US" b="1" dirty="0">
                <a:solidFill>
                  <a:srgbClr val="FF0000"/>
                </a:solidFill>
                <a:latin typeface="Times New Roman" panose="02020603050405020304" pitchFamily="18" charset="0"/>
                <a:cs typeface="Times New Roman" panose="02020603050405020304" pitchFamily="18" charset="0"/>
              </a:rPr>
              <a:t>Facilitating Replicability: </a:t>
            </a:r>
            <a:r>
              <a:rPr lang="en-US" dirty="0">
                <a:latin typeface="Times New Roman" panose="02020603050405020304" pitchFamily="18" charset="0"/>
                <a:cs typeface="Times New Roman" panose="02020603050405020304" pitchFamily="18" charset="0"/>
              </a:rPr>
              <a:t>Accurate data collection allows other researchers to replicate the study, which is a cornerstone of scientific research. Replicability ensures that findings are consistent and not the result of chance.</a:t>
            </a:r>
          </a:p>
          <a:p>
            <a:pPr algn="just"/>
            <a:endParaRPr lang="en-US" dirty="0">
              <a:latin typeface="Times New Roman" panose="02020603050405020304" pitchFamily="18" charset="0"/>
              <a:cs typeface="Times New Roman" panose="02020603050405020304" pitchFamily="18" charset="0"/>
            </a:endParaRPr>
          </a:p>
          <a:p>
            <a:pPr marL="0" indent="0">
              <a:buNone/>
            </a:pPr>
            <a:r>
              <a:rPr lang="en-US" b="1" dirty="0">
                <a:latin typeface="Times New Roman" panose="02020603050405020304" pitchFamily="18" charset="0"/>
                <a:cs typeface="Times New Roman" panose="02020603050405020304" pitchFamily="18" charset="0"/>
              </a:rPr>
              <a:t>Example:</a:t>
            </a:r>
            <a:r>
              <a:rPr lang="en-US" dirty="0">
                <a:latin typeface="Times New Roman" panose="02020603050405020304" pitchFamily="18" charset="0"/>
                <a:cs typeface="Times New Roman" panose="02020603050405020304" pitchFamily="18" charset="0"/>
              </a:rPr>
              <a:t> A psychological study on the effects of sleep deprivation on cognitive function becomes more valuable if other researchers can replicate the study using the same data collection methods and obtain similar results, confirming the original findings.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927CDF6C-6727-49CF-9320-B3C6266613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158" y="351614"/>
            <a:ext cx="5503415" cy="6154772"/>
          </a:xfrm>
          <a:prstGeom prst="rect">
            <a:avLst/>
          </a:prstGeom>
          <a:ln>
            <a:noFill/>
          </a:ln>
          <a:effectLst>
            <a:softEdge rad="112500"/>
          </a:effectLst>
        </p:spPr>
      </p:pic>
    </p:spTree>
    <p:extLst>
      <p:ext uri="{BB962C8B-B14F-4D97-AF65-F5344CB8AC3E}">
        <p14:creationId xmlns:p14="http://schemas.microsoft.com/office/powerpoint/2010/main" val="1779389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AB7873-4074-455A-95CB-3321FD0E30B7}"/>
              </a:ext>
            </a:extLst>
          </p:cNvPr>
          <p:cNvSpPr>
            <a:spLocks noGrp="1"/>
          </p:cNvSpPr>
          <p:nvPr>
            <p:ph idx="1"/>
          </p:nvPr>
        </p:nvSpPr>
        <p:spPr>
          <a:xfrm>
            <a:off x="346229" y="435006"/>
            <a:ext cx="5885895" cy="6116714"/>
          </a:xfrm>
        </p:spPr>
        <p:txBody>
          <a:bodyPr>
            <a:normAutofit fontScale="92500"/>
          </a:bodyPr>
          <a:lstStyle/>
          <a:p>
            <a:r>
              <a:rPr lang="en-US" sz="3200" b="1" dirty="0">
                <a:solidFill>
                  <a:srgbClr val="FF0000"/>
                </a:solidFill>
                <a:latin typeface="Times New Roman" panose="02020603050405020304" pitchFamily="18" charset="0"/>
                <a:cs typeface="Times New Roman" panose="02020603050405020304" pitchFamily="18" charset="0"/>
              </a:rPr>
              <a:t>Informing Policy and Practice: </a:t>
            </a:r>
            <a:r>
              <a:rPr lang="en-US" sz="3200" dirty="0">
                <a:latin typeface="Times New Roman" panose="02020603050405020304" pitchFamily="18" charset="0"/>
                <a:cs typeface="Times New Roman" panose="02020603050405020304" pitchFamily="18" charset="0"/>
              </a:rPr>
              <a:t>Data collection is crucial for informing policies and practices. Research findings based on robust data can guide decision-makers in developing effective strategies and interventions.</a:t>
            </a:r>
          </a:p>
          <a:p>
            <a:pPr marL="0" indent="0">
              <a:buNone/>
            </a:pPr>
            <a:endParaRPr lang="en-US" sz="3200" b="1" dirty="0">
              <a:latin typeface="Times New Roman" panose="02020603050405020304" pitchFamily="18" charset="0"/>
              <a:cs typeface="Times New Roman" panose="02020603050405020304" pitchFamily="18" charset="0"/>
            </a:endParaRPr>
          </a:p>
          <a:p>
            <a:pPr marL="0" indent="0">
              <a:buNone/>
            </a:pPr>
            <a:r>
              <a:rPr lang="en-US" sz="3200" b="1" dirty="0">
                <a:latin typeface="Times New Roman" panose="02020603050405020304" pitchFamily="18" charset="0"/>
                <a:cs typeface="Times New Roman" panose="02020603050405020304" pitchFamily="18" charset="0"/>
              </a:rPr>
              <a:t>Example:</a:t>
            </a:r>
            <a:r>
              <a:rPr lang="en-US" sz="3200" dirty="0">
                <a:latin typeface="Times New Roman" panose="02020603050405020304" pitchFamily="18" charset="0"/>
                <a:cs typeface="Times New Roman" panose="02020603050405020304" pitchFamily="18" charset="0"/>
              </a:rPr>
              <a:t> Educational policymakers rely on data from research studies to implement evidence-based changes in the curriculum, teaching methods, and resource allocation, ultimately aiming to improve student outcomes.</a:t>
            </a:r>
          </a:p>
        </p:txBody>
      </p:sp>
      <p:pic>
        <p:nvPicPr>
          <p:cNvPr id="5" name="Picture 4">
            <a:extLst>
              <a:ext uri="{FF2B5EF4-FFF2-40B4-BE49-F238E27FC236}">
                <a16:creationId xmlns:a16="http://schemas.microsoft.com/office/drawing/2014/main" id="{3F43CD1C-FEF1-46CC-AE24-3093CDF838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0543" y="585925"/>
            <a:ext cx="5535227" cy="5779364"/>
          </a:xfrm>
          <a:prstGeom prst="rect">
            <a:avLst/>
          </a:prstGeom>
          <a:ln>
            <a:noFill/>
          </a:ln>
          <a:effectLst>
            <a:softEdge rad="112500"/>
          </a:effectLst>
        </p:spPr>
      </p:pic>
    </p:spTree>
    <p:extLst>
      <p:ext uri="{BB962C8B-B14F-4D97-AF65-F5344CB8AC3E}">
        <p14:creationId xmlns:p14="http://schemas.microsoft.com/office/powerpoint/2010/main" val="2808301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A98628-B80E-42E4-999A-550DBB2A18CC}"/>
              </a:ext>
            </a:extLst>
          </p:cNvPr>
          <p:cNvSpPr>
            <a:spLocks noGrp="1"/>
          </p:cNvSpPr>
          <p:nvPr>
            <p:ph idx="1"/>
          </p:nvPr>
        </p:nvSpPr>
        <p:spPr>
          <a:xfrm>
            <a:off x="7022236" y="994299"/>
            <a:ext cx="4850168" cy="5182664"/>
          </a:xfrm>
        </p:spPr>
        <p:txBody>
          <a:bodyPr>
            <a:normAutofit/>
          </a:bodyPr>
          <a:lstStyle/>
          <a:p>
            <a:pPr marL="0" indent="0" algn="just">
              <a:buNone/>
            </a:pPr>
            <a:r>
              <a:rPr lang="en-US" sz="3600" dirty="0">
                <a:latin typeface="Times New Roman" panose="02020603050405020304" pitchFamily="18" charset="0"/>
                <a:cs typeface="Times New Roman" panose="02020603050405020304" pitchFamily="18" charset="0"/>
              </a:rPr>
              <a:t>In Conclusion, without systematic and rigorous data collection, research would lack the necessary substance to contribute meaningfully to knowledge and societal advancement.</a:t>
            </a:r>
          </a:p>
        </p:txBody>
      </p:sp>
      <p:pic>
        <p:nvPicPr>
          <p:cNvPr id="4" name="Picture 3">
            <a:extLst>
              <a:ext uri="{FF2B5EF4-FFF2-40B4-BE49-F238E27FC236}">
                <a16:creationId xmlns:a16="http://schemas.microsoft.com/office/drawing/2014/main" id="{9CFEAD7D-DE91-4908-A4C8-6212DD18BC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595" y="754602"/>
            <a:ext cx="6551721" cy="4647460"/>
          </a:xfrm>
          <a:prstGeom prst="rect">
            <a:avLst/>
          </a:prstGeom>
          <a:ln>
            <a:noFill/>
          </a:ln>
          <a:effectLst>
            <a:softEdge rad="112500"/>
          </a:effectLst>
        </p:spPr>
      </p:pic>
    </p:spTree>
    <p:extLst>
      <p:ext uri="{BB962C8B-B14F-4D97-AF65-F5344CB8AC3E}">
        <p14:creationId xmlns:p14="http://schemas.microsoft.com/office/powerpoint/2010/main" val="16310189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TotalTime>
  <Words>551</Words>
  <Application>Microsoft Office PowerPoint</Application>
  <PresentationFormat>Widescreen</PresentationFormat>
  <Paragraphs>39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Aharoni</vt:lpstr>
      <vt:lpstr>Arial</vt:lpstr>
      <vt:lpstr>Calibri</vt:lpstr>
      <vt:lpstr>Calibri Light</vt:lpstr>
      <vt:lpstr>Times New Roman</vt:lpstr>
      <vt:lpstr>Office Theme</vt:lpstr>
      <vt:lpstr>Data Collection Methods and Tools</vt:lpstr>
      <vt:lpstr>PowerPoint Presentation</vt:lpstr>
      <vt:lpstr> Why Data Collection in Academic Research?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Data Collection Methods and Tools</dc:title>
  <dc:creator>ACER PC</dc:creator>
  <cp:lastModifiedBy>ACER PC</cp:lastModifiedBy>
  <cp:revision>63</cp:revision>
  <dcterms:created xsi:type="dcterms:W3CDTF">2024-07-15T14:06:36Z</dcterms:created>
  <dcterms:modified xsi:type="dcterms:W3CDTF">2025-03-16T06:50:15Z</dcterms:modified>
</cp:coreProperties>
</file>