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D23ED-9743-47A8-BF8E-FFE7FCD9C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2A017-65EC-4854-8AC5-41FE576B7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ED0BB-EC4E-407E-9588-92905E01A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78DAA-CD66-4367-B8FE-9B6E65164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EAC8C-3EA6-4487-AB6D-C7C9796C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A72D-66AC-4074-A4B4-3239EB86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B059-E678-4DF8-BF41-042C6C07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C57C2-8075-4B44-9FD1-18947709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DD66E-1161-4EB2-89B6-AD078E5A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4255B-EF4B-4924-A14F-CD78C73A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2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3A80-45AE-4499-8E3D-2E4A5A1CF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9A446-1972-40F8-A5E7-7E9A65F99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DA1D1-AFB3-4A57-B3B0-F6062CD8B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37B1B-80F6-473E-AB9D-56FE6AC5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81BE9-8E95-4C5B-B53E-B7092F6CC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9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6941F-3F07-4F63-9BA4-A3FAD0337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D8603-C2D8-41C0-ADDE-552B51AE0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CDD9E7-FBF7-4FE7-8F07-DDA0645F0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B3B8B-AEFF-4478-BE11-B532F632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C02DC-B3BF-4546-93B1-FB912018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316FF-C18A-422F-BEE4-C0672C2F7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2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AE01-9A60-4A2E-8DDD-09314145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E149-DF58-4C7C-AC27-438333D2D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834C7-3F9D-404B-AA83-1EF5065E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74ED3-DA9F-4A75-A093-D7EC0116B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D952EF-3588-4F80-8337-4762A57090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D07EF9-C8E7-4AAF-854F-22865B19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57B036-9ACA-4D47-96A7-09158FF9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C8DF0-9EC7-46CF-895F-F20DB55CD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9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A8F6-A9AC-43F0-AB6E-D3C20AEC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91441-99E4-456E-BDE7-F8CFBDB4B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BCAF03-301C-41FD-AAC5-9F574DB6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AE092-2ADB-4616-965E-9B6C4F82F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4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D1ADB9-854E-4E86-9037-8CC4FC4DD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40FE0F-8A4B-4600-BD14-0BF969F0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E3D6E-665A-4DD4-8378-101CB04D0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8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4B31-B841-4FED-A4ED-4AEE9BA0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B4E8A-80A7-4E26-A4B4-F09FBD155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273B1-AECB-4C34-BCE2-BB8E98130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523D8-0F02-4332-A413-A8CF87FD1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B4B25-82AC-41B6-A5A0-954BE2DF8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E2167-91D0-487D-B1BF-8D131126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1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302C7-CFBB-4AC3-9B25-09041805F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D6FD2-F00E-463A-8692-89FD1FABD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42058-9925-4265-8D4B-260B9244E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5E237-0DE9-4C3E-B253-BE3F0F2DB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539DF-7003-41E9-AC3F-E80DF1C3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9CA9B-D4EE-4ECB-B4E3-E08E82E61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918B7-1E9C-4728-B0BA-D813DA60B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6AB2BD-719C-459A-A890-402EFE6B9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AE50B-F05E-48A2-B764-33C99B6D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F8055-7D70-4ED9-869A-5C9AF23C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AB89-A0E7-4FD0-AC58-F75D7A8B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8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338503-7EF5-4FF0-BC24-BF29BC25C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4A220-40F0-4079-8301-20A0B061B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1DDD7-28CE-4F98-BC36-5BA93C61E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1C3AE-CE03-47AA-9BD8-737FA0FC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282F0-9857-43C2-88CB-18F92EE4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7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26B69F-51A2-4E42-9C41-C8A20F4E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B7CF1-F8FA-4648-9ECB-F09D017C3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32C16-658E-445B-9205-DEE3A53E7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2FA94-F2C4-4E47-B9BB-37AF413DEFFF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4358-3AF3-4563-B79F-E8DEC731D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91950-C458-4458-9856-DE965DDC9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DBE03-F1C6-4CC1-A607-922AB0D0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5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463A-6CFE-4E45-9759-5A92BE0BE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788" y="1122363"/>
            <a:ext cx="10067278" cy="23876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Enhancing Understanding and Application of Confirmatory Factor Analysis: Strategies and Best Practices for Quality Research Findings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2CF5C-4CC7-4750-8844-209CEB32D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14598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Ugochukwu Chinonso Okolie</a:t>
            </a:r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Vocational &amp; Technical Education,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 Ekwueme Federal University, Ndufu-Alike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8852-308C-4E6F-8F02-2E7DAA75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4079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Confirmatory Factor Analysis (CFA) and Its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D9A93-0C74-4BB2-82C4-8E18D26E0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Confirmatory Factor Analysis (CFA)?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Confirmatory Factor Analysis (CFA) is a statistical technique used to test whether a set of observed variables (indicators) accurately represent a specific number of underlying latent factors (constructs). It is a key tool in measurement validation, ensuring that theoretical constructs are appropriately measured using empirical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9F00-801A-4277-B319-9B3EF8E9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162"/>
            <a:ext cx="10515600" cy="8777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 of CFA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381AE-901B-4430-A51C-DF232C11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160"/>
            <a:ext cx="10515600" cy="514904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helps researchers:</a:t>
            </a:r>
          </a:p>
          <a:p>
            <a:pPr lvl="0"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 Measurement Models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It tests whether a predefined factor structure fits the data, based on theoretical expectations.</a:t>
            </a:r>
          </a:p>
          <a:p>
            <a:pPr lvl="0"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Construct Validity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It evaluates how well measured variables represent the theoretical constructs they are intended to measure.</a:t>
            </a:r>
          </a:p>
          <a:p>
            <a:pPr lvl="0"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Measurement Reliability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It identifies weak or problematic indicators, allowing refinement for better reliability.</a:t>
            </a:r>
          </a:p>
          <a:p>
            <a:pPr lvl="0"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Validate Hypothesized Relationships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It ensures that relationships between observed variables and latent constructs align with prior research and theory.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4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9A944-7CCF-4EC5-8124-D4136FE8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4281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CFA and Exploratory Factor Analysis (EFA)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8A469BF-6BAE-44DF-8FDD-F3354DC7E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712940"/>
              </p:ext>
            </p:extLst>
          </p:nvPr>
        </p:nvGraphicFramePr>
        <p:xfrm>
          <a:off x="838199" y="1825625"/>
          <a:ext cx="10871448" cy="4727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23816">
                  <a:extLst>
                    <a:ext uri="{9D8B030D-6E8A-4147-A177-3AD203B41FA5}">
                      <a16:colId xmlns:a16="http://schemas.microsoft.com/office/drawing/2014/main" val="4084934224"/>
                    </a:ext>
                  </a:extLst>
                </a:gridCol>
                <a:gridCol w="3623816">
                  <a:extLst>
                    <a:ext uri="{9D8B030D-6E8A-4147-A177-3AD203B41FA5}">
                      <a16:colId xmlns:a16="http://schemas.microsoft.com/office/drawing/2014/main" val="2218602927"/>
                    </a:ext>
                  </a:extLst>
                </a:gridCol>
                <a:gridCol w="3623816">
                  <a:extLst>
                    <a:ext uri="{9D8B030D-6E8A-4147-A177-3AD203B41FA5}">
                      <a16:colId xmlns:a16="http://schemas.microsoft.com/office/drawing/2014/main" val="3774525999"/>
                    </a:ext>
                  </a:extLst>
                </a:gridCol>
              </a:tblGrid>
              <a:tr h="61469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Confirmatory Factor Analysis (CFA)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Exploratory Factor Analysis (EFA)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67335"/>
                  </a:ext>
                </a:extLst>
              </a:tr>
              <a:tr h="965947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Purpose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Tests a predefined factor structure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Identifies underlying factor structures without prior assumptions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011392"/>
                  </a:ext>
                </a:extLst>
              </a:tr>
              <a:tr h="380525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Approach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Theory-driven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Data-driven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79016"/>
                  </a:ext>
                </a:extLst>
              </a:tr>
              <a:tr h="673236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Factor Loadings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Pre-specified based on theory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Determined through data patterns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99531"/>
                  </a:ext>
                </a:extLst>
              </a:tr>
              <a:tr h="965947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Model Testing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Uses model fit indices to evaluate how well data fits the hypothesized model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Extracts factors based on eigenvalues and variance explained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73082"/>
                  </a:ext>
                </a:extLst>
              </a:tr>
              <a:tr h="965947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Use in Research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Used when a researcher has a strong theoretical basis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Used in the initial stages of research to explore possible factor structures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26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890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6033-2D0C-469E-B68C-13C966C9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85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Size Assumption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5AB6E-07AB-462F-9907-DC80E604D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550"/>
            <a:ext cx="10515600" cy="476541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requires an adequate sample size for stable and reliable estimates.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common guideline is a minimum of 200 participants or a ratio of at least 10 observations per estimated parameter.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larger sample size improves statistical power and model accuracy.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study with only 50 participants using CFA to validate a complex psychological scale may struggle with model fit and reliability issues.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4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2A7C-EB0F-459D-BBF1-AA14F72E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Sources of Indicators for CFA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412F-02E3-487A-BAB1-51624AAF9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650"/>
            <a:ext cx="10515600" cy="5237826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 lvl="1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validated scales.</a:t>
            </a:r>
          </a:p>
          <a:p>
            <a:pPr marL="457200" lvl="1" indent="0">
              <a:buNone/>
            </a:pP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of previous research instruments.</a:t>
            </a:r>
          </a:p>
          <a:p>
            <a:pPr marL="457200" lvl="1" indent="0">
              <a:buNone/>
            </a:pP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new items based on theoretical definitions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Poorly chosen indicators weaken construct validity and affect the reliability of the model.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measure "Work Engagement," a researcher may use three indicators: "I feel enthusiastic about my work," "I am fully immersed in my tasks," and "I feel motivated to complete my work tasks."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3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42F4-1581-4105-B5E9-CB3A82947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6128"/>
            <a:ext cx="10515600" cy="575083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 for Selecting Indicators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factor should have at least three observed indicators to ensure model identification.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 should be strongly related to their respective latent factor.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Items should be unidimensional, meaning they should measure only one factor at a time.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4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CAA9-CE52-4311-8C1F-2DA79055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328474"/>
            <a:ext cx="10918794" cy="6072326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Specifying Factor Loadings and Error Terms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Loadings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indicator should have 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and high loading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(≥ 0.5) on its respective factor.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 indicator has a low factor loading, it may not adequately represent the latent construct.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Ignoring weak factor loadings or unexplained correlations can distort the CFA model results.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If an indicator measuring "Job Satisfaction" has a factor loading of only 0.3, it might need to be removed or replaced with a better measure.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6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23485-8ED0-41F0-9DA3-66B7BC9C1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Drawing the Path Diagram for the CFA Model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92C4E-B9DF-48C9-9D4D-6D23BA338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384917"/>
            <a:ext cx="10918794" cy="479204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path diagram visually represents the relationships between latent variables (factors) and observed indicators.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 of a Path Diagram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Latent Variables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Represented as ovals.</a:t>
            </a:r>
          </a:p>
          <a:p>
            <a:pPr lvl="1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Observed Indicators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Represented as rectangles.</a:t>
            </a:r>
          </a:p>
          <a:p>
            <a:pPr lvl="1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Loadings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Arrows from latent variables to observed indicators.</a:t>
            </a:r>
          </a:p>
          <a:p>
            <a:pPr lvl="1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Terms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Represented as small circles linked to each observed variable.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well-structured path diagram helps clarify the theoretical model and guides the statistical analysis.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4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D0A83-B452-4228-BF04-0FA86CF96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6602B-4B52-43D4-8F16-D96FB361E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2" y="1825624"/>
            <a:ext cx="10865528" cy="45751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will demonstrate CFA using popular software Analysis of Moment Structures (AMOS), and walk you through model setup, estimation, and output interpretation.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Topic:</a:t>
            </a:r>
          </a:p>
          <a:p>
            <a:pPr marL="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Parental, Peers, and Significant Order Support on Students’ Career Decisions: The Mediating Roles of Self-Efficacy and Outcome Expectations</a:t>
            </a:r>
          </a:p>
        </p:txBody>
      </p:sp>
    </p:spTree>
    <p:extLst>
      <p:ext uri="{BB962C8B-B14F-4D97-AF65-F5344CB8AC3E}">
        <p14:creationId xmlns:p14="http://schemas.microsoft.com/office/powerpoint/2010/main" val="196902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9A8D6-255E-4563-B950-87D5B63C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Typical Item Statements for Parental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C7B88-37B5-470A-87B2-C1F8D007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parents encouraged me to pursue a career that aligned with my interests and abilities.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parents provide me with the necessary resources (e.g., financial, educational materials) to support my career aspirations.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parents discuss various career options and help me make informed decisions.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parents respect my career choices and do not pressure me to follow a specific career path.</a:t>
            </a:r>
          </a:p>
        </p:txBody>
      </p:sp>
    </p:spTree>
    <p:extLst>
      <p:ext uri="{BB962C8B-B14F-4D97-AF65-F5344CB8AC3E}">
        <p14:creationId xmlns:p14="http://schemas.microsoft.com/office/powerpoint/2010/main" val="33661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0397-98B9-4E5A-A116-315690AD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Confirmatory Factor Analysis (CFA) for Science Teachers' Teaching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A93A8-E06D-4C1A-B518-20788E741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Confirmatory Factor Analysis (CFA) is a powerful statistical technique used to validate measurement models in research. For science teachers, CFA plays a crucial role in improving teaching effectiveness, assessment accuracy, and educational research. </a:t>
            </a:r>
          </a:p>
        </p:txBody>
      </p:sp>
    </p:spTree>
    <p:extLst>
      <p:ext uri="{BB962C8B-B14F-4D97-AF65-F5344CB8AC3E}">
        <p14:creationId xmlns:p14="http://schemas.microsoft.com/office/powerpoint/2010/main" val="1734241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CB90-D29F-4942-87AB-E329A873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656948"/>
            <a:ext cx="11248008" cy="5832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Validating Science Assessment Tools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teachers often use various tests and questionnaires to measure students' understanding of scientific concepts.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helps ensure that these assessment tools accurately measure intended constructs such as scientific reasoning, critical thinking, and problem-solving skills.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confirming the factor structure of an assessment, teachers can ensure that it measures what it is supposed to measure.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teacher developing a test to assess "Scientific Inquiry Skills" can use CFA to confirm whether test items truly reflect subskills like observation, hypothesis formulation, experimentation, and data interpretation.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2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C018E-822C-4930-A0F1-D167A4903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479394"/>
            <a:ext cx="11265763" cy="5974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Reliability of Science Teaching Methods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education involves different teaching methods, such as inquiry-based learning, project-based learning, and traditional lectures.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can be used to validate instruments that measure the effectiveness of different teaching approaches.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ensures that the chosen teaching strategy enhances student engagement and learning outcomes.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science teacher using hands-on experiments may apply CFA to analyze student feedback and determine whether engagement, collaboration, and conceptual understanding are distinct but related factors in learning effectiveness.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3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598E6-8BDD-4077-8988-F509FE32D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1" y="452761"/>
            <a:ext cx="11203619" cy="6072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Educational Research in Science Teaching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science teachers engage in action research to improve their instructional strategies.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allows them to rigorously analyze data from student surveys, learning outcomes, and attitude scales to validate educational interventions.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ensures that the findings are based on a robust statistical foundation and can be used to inform best practices.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teacher researching the impact of "Flipped Classroom Teaching in Biology" can use CFA to confirm whether engagement, participation, and achievement are distinct but related factors contributing to student success.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5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D9AB2-6636-4A89-AA75-28CAFFFBE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2761"/>
            <a:ext cx="10515600" cy="59835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 Curriculum Development and Evaluation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education involves the continuous revision of curricula to align with national education policies and global standards.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helps validate curriculum evaluation tools to ensure that instructional materials, lab experiments, and assessment strategies effectively support learning objectives.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CFA study on a new STEM curriculum could confirm whether key competencies (e.g., scientific literacy, mathematical reasoning, and engineering design) are properly reflected in the curriculum structure.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2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88D25-F2C3-4561-9CF9-56D7593B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1740"/>
            <a:ext cx="10515600" cy="57952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Measuring Students' Attitudes Toward Science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Students’ interest and motivation in science significantly impact their learning and career choices.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helps science teachers assess students’ attitudes toward science, practical experiments, and STEM careers.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enables teachers to modify teaching strategies to improve students’ engagement and interest in science.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teacher interested in understanding students’ motivation in chemistry can use CFA to validate a survey measuring intrinsic interest, perceived difficulty, and self-efficacy in chemistry learning.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1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7F69E-A8F1-4530-AB1C-8DD19CC17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1" y="292962"/>
            <a:ext cx="10785629" cy="6169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Identifying Key Factors in Science Learning Performance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learning is influenced by multiple factors, including teaching style, laboratory experience, peer collaboration, and instructional materials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 allows teachers to statistically confirm which factors have the strongest impact on student performance.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helps in optimizing teaching strategies to focus on high-impact areas.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teacher analyzing students' performance in physics can use CFA to validate whether problem-solving skills, lab experience, and teacher feedback are the key predictors of academic success.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97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EDDF-0386-49E7-A889-5EB66869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58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B3739-0726-4FF2-85D1-106D0EC27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650"/>
            <a:ext cx="10515600" cy="504251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Byrne, B. M. (2010).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equation modeling with AMOS: Basic concepts, applications and programming.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York, NY: Taylor &amp; Francis.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Collier, J. E. (2020).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structural equation modeling using AMOS: Basic to advanced techniques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Routledge.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Hair, J.F., Black, W.C.,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B.J. and Anderson, R.E. (2010) Multivariate Data Analysis. 7th Edition, Pearson, New York.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Hooper, D., Coughlan, J., &amp; Mullen, M. (2008). Structural equation modelling: guidelines for determining model fit. Electron.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Business Research Methods 6,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53–60.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Hu, L.,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Bentler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M. (1999). Cutoff criteria for fit indexes in covariance structure analysis: Conventional criteria versus new alternatives.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Equation Modelling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1-55.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47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722C0B-2E0F-4A2F-956A-3F189A5F8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9574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Question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9799930-7D81-42B0-B79D-B818CD083B70}"/>
              </a:ext>
            </a:extLst>
          </p:cNvPr>
          <p:cNvSpPr txBox="1">
            <a:spLocks/>
          </p:cNvSpPr>
          <p:nvPr/>
        </p:nvSpPr>
        <p:spPr>
          <a:xfrm>
            <a:off x="990600" y="5619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56405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1595</Words>
  <Application>Microsoft Office PowerPoint</Application>
  <PresentationFormat>Widescreen</PresentationFormat>
  <Paragraphs>129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Tahoma</vt:lpstr>
      <vt:lpstr>Times New Roman</vt:lpstr>
      <vt:lpstr>Office Theme</vt:lpstr>
      <vt:lpstr>Enhancing Understanding and Application of Confirmatory Factor Analysis: Strategies and Best Practices for Quality Research Findings</vt:lpstr>
      <vt:lpstr>Understanding Confirmatory Factor Analysis (CFA) and Its Purpose</vt:lpstr>
      <vt:lpstr>Purpose of CFA</vt:lpstr>
      <vt:lpstr> Difference Between CFA and Exploratory Factor Analysis (EFA) </vt:lpstr>
      <vt:lpstr>Sample Size Assumption</vt:lpstr>
      <vt:lpstr>Common Sources of Indicators for CFA</vt:lpstr>
      <vt:lpstr>PowerPoint Presentation</vt:lpstr>
      <vt:lpstr>PowerPoint Presentation</vt:lpstr>
      <vt:lpstr> Drawing the Path Diagram for the CFA Model </vt:lpstr>
      <vt:lpstr>Software Demonstration</vt:lpstr>
      <vt:lpstr>Typical Item Statements for Parental Support</vt:lpstr>
      <vt:lpstr>Importance of Confirmatory Factor Analysis (CFA) for Science Teachers' Teaching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Any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Understanding and Application of Confirmatory Factor Analysis: Strategies and Best Practices for Quality Research Findings</dc:title>
  <dc:creator>ACER PC</dc:creator>
  <cp:lastModifiedBy>ACER PC</cp:lastModifiedBy>
  <cp:revision>28</cp:revision>
  <dcterms:created xsi:type="dcterms:W3CDTF">2025-02-27T20:53:25Z</dcterms:created>
  <dcterms:modified xsi:type="dcterms:W3CDTF">2025-02-28T19:25:58Z</dcterms:modified>
</cp:coreProperties>
</file>